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1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57947-20E5-40B7-AD3F-1A0AB883B38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74AE9-6B56-4995-800E-01A545551F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57947-20E5-40B7-AD3F-1A0AB883B38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74AE9-6B56-4995-800E-01A545551F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39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0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57947-20E5-40B7-AD3F-1A0AB883B38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74AE9-6B56-4995-800E-01A545551F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57947-20E5-40B7-AD3F-1A0AB883B38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74AE9-6B56-4995-800E-01A545551F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57947-20E5-40B7-AD3F-1A0AB883B38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74AE9-6B56-4995-800E-01A545551F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57947-20E5-40B7-AD3F-1A0AB883B38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74AE9-6B56-4995-800E-01A545551F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57947-20E5-40B7-AD3F-1A0AB883B38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74AE9-6B56-4995-800E-01A545551F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57947-20E5-40B7-AD3F-1A0AB883B38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74AE9-6B56-4995-800E-01A545551F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57947-20E5-40B7-AD3F-1A0AB883B38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74AE9-6B56-4995-800E-01A545551F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57947-20E5-40B7-AD3F-1A0AB883B38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74AE9-6B56-4995-800E-01A545551F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57947-20E5-40B7-AD3F-1A0AB883B38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74AE9-6B56-4995-800E-01A545551F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E757947-20E5-40B7-AD3F-1A0AB883B38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5374AE9-6B56-4995-800E-01A545551F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Goals and Objectives of Social Work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u="sng" dirty="0" smtClean="0"/>
              <a:t>Dr. </a:t>
            </a:r>
            <a:r>
              <a:rPr lang="en-US" b="1" u="sng" dirty="0" err="1" smtClean="0"/>
              <a:t>Imran</a:t>
            </a:r>
            <a:r>
              <a:rPr lang="en-US" b="1" u="sng" dirty="0" smtClean="0"/>
              <a:t> A. </a:t>
            </a:r>
            <a:r>
              <a:rPr lang="en-US" b="1" u="sng" dirty="0" err="1" smtClean="0"/>
              <a:t>Sajid</a:t>
            </a:r>
            <a:r>
              <a:rPr lang="en-US" b="1" u="sng" dirty="0" smtClean="0"/>
              <a:t>,</a:t>
            </a:r>
          </a:p>
          <a:p>
            <a:r>
              <a:rPr lang="en-US" dirty="0" smtClean="0"/>
              <a:t>Lecturer (Social Work), </a:t>
            </a:r>
          </a:p>
          <a:p>
            <a:r>
              <a:rPr lang="en-US" dirty="0" smtClean="0"/>
              <a:t>University of Peshawar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97824" y="6010656"/>
            <a:ext cx="298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imranahmad131@uop.edu.pk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96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Dictionary </a:t>
            </a:r>
            <a:r>
              <a:rPr lang="en-US" dirty="0" smtClean="0"/>
              <a:t>meaning of Goal and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Dictionary meaning of </a:t>
            </a:r>
            <a:r>
              <a:rPr lang="en-US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goal</a:t>
            </a:r>
            <a:r>
              <a:rPr lang="en-US" dirty="0" smtClean="0"/>
              <a:t> is “</a:t>
            </a:r>
            <a:r>
              <a:rPr lang="en-US" b="1" u="sng" dirty="0" smtClean="0"/>
              <a:t>target area</a:t>
            </a:r>
            <a:r>
              <a:rPr lang="en-US" dirty="0" smtClean="0"/>
              <a:t>”, or </a:t>
            </a:r>
          </a:p>
          <a:p>
            <a:r>
              <a:rPr lang="en-US" dirty="0" smtClean="0"/>
              <a:t>“the </a:t>
            </a:r>
            <a:r>
              <a:rPr lang="en-US" b="1" u="sng" dirty="0" smtClean="0"/>
              <a:t>desired results </a:t>
            </a:r>
            <a:r>
              <a:rPr lang="en-US" dirty="0" smtClean="0"/>
              <a:t>an individual or organization plans and commits to achieve”. </a:t>
            </a:r>
          </a:p>
          <a:p>
            <a:r>
              <a:rPr lang="en-US" dirty="0" smtClean="0"/>
              <a:t>In Urdu, the word goal is translated as</a:t>
            </a:r>
            <a:r>
              <a:rPr lang="ur-PK" dirty="0" smtClean="0"/>
              <a:t>مقصود، منزل مقصود، مطمع نظر، نصب العین</a:t>
            </a:r>
            <a:endParaRPr lang="en-US" dirty="0" smtClean="0"/>
          </a:p>
          <a:p>
            <a:r>
              <a:rPr lang="en-US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Objectives</a:t>
            </a:r>
            <a:r>
              <a:rPr lang="en-US" dirty="0" smtClean="0"/>
              <a:t>: dictionary meaning of “A </a:t>
            </a:r>
            <a:r>
              <a:rPr lang="en-US" b="1" u="sng" dirty="0" smtClean="0"/>
              <a:t>specific result </a:t>
            </a:r>
            <a:r>
              <a:rPr lang="en-US" dirty="0" smtClean="0"/>
              <a:t>that a person or system aims to achieve within a </a:t>
            </a:r>
            <a:r>
              <a:rPr lang="en-US" u="sng" dirty="0" smtClean="0"/>
              <a:t>timeframe</a:t>
            </a:r>
            <a:r>
              <a:rPr lang="en-US" dirty="0" smtClean="0"/>
              <a:t>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057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Social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321" y="1786988"/>
            <a:ext cx="10515600" cy="152288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“promote[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ing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] or restore[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ing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] a mutually beneficial interaction between individuals and society in order to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improve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US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quality of life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 for every one.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http://www.dbh.govt.nz/UserFiles/Image/Publications/building/access/ANZ-Bank-count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23801" y="3373909"/>
            <a:ext cx="4508079" cy="33810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ttp://photos.thenews.com.pk/tasveer_images/2012-5-3/large/2_2012050302585266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881" y="3333514"/>
            <a:ext cx="5180999" cy="34021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096000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* the degree of enjoyment and satisfaction experienced in everyday life as opposed to financial or material well-being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11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http://www.maati.tv/wp-content/uploads/2013/07/sewage-problem-in-rawalpind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46087" y="4114800"/>
            <a:ext cx="3844597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 descr="https://c2.staticflickr.com/8/7166/6441859117_f553b7ea56_z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124456"/>
            <a:ext cx="4121239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4" name="Picture 6" descr="http://cache.pakistantoday.com.pk/2011/08/15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5028" y="4089042"/>
            <a:ext cx="4153765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6" name="Picture 8" descr="http://api.ning.com/files/7F9cfg8CZFtoK2YEdTLtCrD0amBDXMIFQpELTn4e01yzcLoLlvtrzVcVin7ZKdlGIJIE*iST49r0JALoymb6g8LXschfTdp6/IMG_012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3814" y="541549"/>
            <a:ext cx="365760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8" name="Picture 10" descr="http://www.globalpost.com/sites/default/files/imagecache/gp3_small_article/Italy-Bottled-Water-11-08-20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95778" y="580186"/>
            <a:ext cx="4114798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20" name="AutoShape 12" descr="data:image/jpeg;base64,/9j/4AAQSkZJRgABAQAAAQABAAD/2wCEAAkGBxQSEhUUExQWFRQXGBoaGBgYGBoaHRgcGxcYHhwYGhoYHCggGholHxwYITEkJSkrLi4uGB8zODMsNygtLiwBCgoKDg0OGhAQGywkHCQsLCwsLCwsLCwsLCwsLCwsLCwsLCwsLCwsLCwsLCwsLCwsLCwsLCwsLCwsLCwsLCwsLP/AABEIALgBEgMBIgACEQEDEQH/xAAbAAABBQEBAAAAAAAAAAAAAAAFAAIDBAYBB//EAEEQAAECBAQCCAUCBAUDBQEAAAECEQADITEEEkFRBWEGEyJxgZGx8DJCocHRFOEjUnLxFTNigpKTorIWQ1NUwgf/xAAYAQADAQEAAAAAAAAAAAAAAAAAAQIDBP/EACERAQEAAgMBAQEBAAMAAAAAAAABAhESITEDQRNRIjJh/9oADAMBAAIRAxEAPwAFh5rqVomlzqz+TN5w6YvkSoaVD7eFPWNTJ6JS0hQSpYcv8SSLf0h9vCOp6KBlHrlEqqaPr/Uwjl3FzFlWzA59WoHaz71ItWLYxSUy2QMoap5ix+n1i5xbg3UgKzlSSQCMoBHMB70jP8rgGrPWlG5a+UVMhYkm4lSqqJKiK8gDQe94gXLJLpooeR/ESTZbsRStvfhDkpNKesGyM/UMoukjWldOWgNIto4gVMLgG1PDxdoh6sPzHrvXw9iIESyHHPyfT1g9EjQ8M4qzPYbMo+sbPhGMKviCykgVZQ0FB3fmPOcF2iB9o3fR3BukMVeJ0FiA9A7+MXinTXSkj8RJEMhBAuY6otrYGNS0dOnBIJUWAqY856QcUStZEoEh1OVMXclmBJdno7aRquLJVPQ2XKCQyioCxclhZLB6n7GMpi8LLRlAdRd1KIIFNAdXYl9m5xh9bb1+FQQzVBysUBok68qaG0RqUwClEJYVGvmNvtE+JwxXmUEgFAdu0ACTQahSmqwAgNOSQTnUSRRSQ4ILEZS48aPYxlwtLS8V0Jej2Fhv4w04h9QzfWIpEpSGSkhShswd9CPm0irjZUxK+0GVRwKMBRlBr0u+lYUwPS6Z4KXDvbnu421i1JkJWkuFHx5bfiKeGQLkVsCWY8+Y5vF5WILMGJ7vO2n5icuvC0nlYdIFBbx8HiJSlA6NyGkJC1fMAxrU+ukdWqgNBoDGYRKUVFnZqsBD+sp+S7x1D7ivvSGoQT42b7tDDqptG+jl4hnKzV9Dfw+0dmdkPfSxveK02akBSapVSlS/4hyB1CylqnL66ViZBOrD370iGUrMDm03hyJliXYb6mHoLKnAB8nLesNTO7Kkucwqwr4iKOKnAqJLu9Af72tFaXO7TmwcQ5iNCKZz608vzEy1v/qG72OxihOmgJBZ0qZxqD3wzBTSVgaGjQaGhIZRcDwcQ+VOaof19YpSu1V3BdgBfuhFRegFKV08IWgLfqZn8ifMQoFdZyH/AC/eFC1Q9L6oWe/5h2QWah96QyQkkAm+vI6vHUMQ+nJtOcW6wTpqAMOlTO0weiq90YqT2hmDO1f29PCNr00S+Es/8RF+RNC1qRgZ2NUlQYDtAOLWoBXkB+2umPib6vS0O9Df20RFZBoLNRq1fSLGEUSkO4N1DmS+nfFhGIWigNHdJGn99rWhlYoKUNQ9nFQReo0IoX0tqYt4cJLzCHQHBJ/mIoABU3r9oryuJr61SgtKFqHzDNqaci5HsQZ4dml9qYTmIFFMAlw9mYhyWOzeKtExDU4kAuA55/YCg92jYdHeMrp1iqH8jlGfw/FFKUZa5YCQ/apYEClNbwUGPFOykf7Q/m0HOwuO26m4tKQyi23OA2O4rkVVlcjXaAiuLksC1BTsu3K0Usfjgx7I8jDv1tLiMY/pOSj+HlSprsDTYeMDuD4P9TM62acwHyrPxOagN8IqeUZmZPd2gpwnGKRbTQRPLvdToRxUplFOaXLqUJQmYewCO0oaJSBS1STeAErDoC86lKKEmlXUosASD8z3DkCCnFOK52Kw7WfTeBUvFJJYiC57HEV4VhkF+uISQklJlhNVLGb+Iokh7CtuUAMfMShZUCkl6hiwNPhc1Ta+9hGjlTpRHaQH5FQ9FCIMXhcMQpXVjMxYhanFDuo8tIXL8P8AnazKcS5JAzGuUnQuKt9onlg5nUcxOutrAaCDUjhknqsyZai/zKKg1NQk5aQLUKsAw30A0JLsPbRFv+JywscXOqAlxHErSphmUTyb80juHxuFSsArKtbMksbEsSQWNmoRGrwsrDrQCiTLDgqYh1GuV0rScwTQ7vsKwWWHPnazS5nmRWooIj/UkMNH0JrSDyOj+YqzJWlIV2Sky1dnVwVA5rUbXzpq6O5nKZ7N/wDJJWjemvnBofzyCFzO1cmr93neIZoPOrXvBE8DnF8ikTAC1FAbVZbUiLF8KnymBQa7Msb3SS0ETxsVpLILGzjY/UmI5+NFAlJd+4cqC/7RFiJagoBaFJJsFAh45iMJNbN1cwMwzFCm5VblFaGnAp3JIu51/trCRJDiujW2fXV4pzZjCtH8ImRi2FK83IAPdrFa6GqmWhRIoWBYUZ9vGOpNX+Ei596/mK0mWtY7IUS+gJF+Qu8GOG8BxMyp7CRrMJ8gACr6Nzgp6t8MmYh7WDOWL07tISphzksQ+jNFocBnyxnyhYBYhKhtsR72ihPWLLQQRYNl7nGoiNFZYkM0Hf34woqfqTuPIQoOJaWkoWFKAUpkzWIe4JNPIfWN5wmVllIAoQn29KGBCuAupShMAzKQoBgWKQzOFF3NdIM4VJCctKagka6MYbpVOkSc0gglwFA08a2aMThsL1mIVqEVf+nTzMehYnCGakoryqX+sYbgUvrDNypUqtCASzqNyNxpWHL0a8nAga67Ws0Rz8qHJowuf7QRXgikJLlRdsrsOVkkgUOkCca6pyUkMR8VXAIGharj1g2FZWGCk5SFNQnd+/6QSw5aWmhKpZIBo5SWKTWjio0eHFGwc7m37RxeGJayWrSv1g2y5rCMQlVRV6WYje9h+NYkUw9Pb/jeOSOGTVhSkozpGrjMOaQTmI3YUhk2WU0U73rQ+Rr/AHiKi5Olb2EV58wqVlUwDOC1j3fmJeto2g0f3WGHSwTzu+7tAW1RcoADMok1qBQNehYvHZEzMKO2lNH5XjswkEvMArokU5OTSCPD05UFasxABSnOT2lNdqfSCrxBsS41PiD94rJVUReUc5ZXaNnCmHMkWA521juC4vg5KsqkqUsKDLI7Ndb0A3Y0rDjSTcEeE4GZMDgMN1UHeN/CCicBLQM01iBcqon94Acb451yk/p5kxKQKkFgrZq7awFxcxayAqauZ3kqbnUwaXJprMV0qDhMhmsSoFKWcUSKP4t3GBeNmpnTKoSUgdqWwU6nqWroRT/UHZ4DplhJ7Si9KVJ8QDTxg1waWtypaQGZnb6OQM1j5Q/AucN4XJSqYoyxmXbMHUlw/wDtfTW7mLS+DLWpZw5Eo3UlnB2IDX9WhKxhervUAqLvp2S1D5xm+lnGcRKmAIWUpKQWSWbuLOR+IJluixo8DNWJnVzykCqklRylm/mbsgXJ8osniuFcoQQpSWcJO5IuGcveutY834j0imYhutY10ag2EJPHsknq0S2UQyluHIIDs1ofEPQJ/GsGtAJVKVsCAS71cFJ+t4EL4shSwJEpKAL16uiixJCQlNGtUmMEMQdvrDhjFCwSPP8AMPjA9QRNypyzZ6CmigkT0AIa1FpPaH2h+EXIVQ4gZw9UTQHAP9WzPQR5MqZrT6+ML9STr5D94XAbet4niEhCQetQrLrmCyQdA4qHagp4xSx3S2XKYBKlhVWSQAx7y/OwuGaPMf1Kh6af3jkzGqPzbabAAV7hDmBbeuL6TSAopUFgpJSKhWZtmJarj1iyeIiYcqHAYlR/lA1ez2jxhWPWWrZ/rG56CzSuUsqLMQnvy9rz7cGWOpsStYQhWVSSqnygJ1a+ZNQfPviNWAkTQCQs9yjQNVLE5b8r0hkpSkhnD7sKeEJICaOxPaFr3JjPakZ4enQSgNAUOR3nUxyLBxf9XlCg2XGL6ZKTp9H8Iky2uWsB+NogTNG5MSiaNfT0aLSWJxokIXMoWB1Zi1+yN+6Mh0Y4mnDSCVS5inU5Uk5QzAMTSr8+UHelCSvDKSLlSBVxdQ1Jjz+bxdUlRkzpTZaUUUqYn4gpJSpjyUxrBJs2mxHFkTVpWhaVAXJUtgS7hwnM4p9KxDg5a5ipk0JcFTE3Z9ATcs3gYHjEoUhHVJWrNYLKXKipQrlvoA5JoHJjW8GmGVIm4SYkLMztkEEJQWoUmiiqie0LEBrPBdQfgVNZAJUC6XZ6/e3O0TYTHGWlMxVStiEFTghQcOAAGLgtaC+GEsoU0xAAooOKbpJNbvfnGY4hhgUpSlZAynLlYIGUpClLKnzXTZtK6RV+WUm6ywyx3ZFybxSXNrNASlIZs0wMK0AScvheLKulsnq0yVKmLkXdbkp2SlSjmA7y1AO7EYxS82VSkltUsQe4iCGC4KZiEHOkKUT2VghxpVmf8iJ019HpM7DTSVyioJSaICgVLszA9obHvEXUzMMsCiknVOcgpo5BdJAItGancInSVAKCGPzJV2aXcqse9oK9HsGEKmKmoQpPyqUXGvaCW1bViGibIUwx/wATTpcorQjDtMUskHMtK8lGzMkBmd35Q/jnEShQRKZpQZBIfMp2WQouCXpWzGvahkqYiSZs2UhQmFORAbspKqZg4f8AtGelSJ+HnALQpCwXOYOKhy5S4NNi8E7VJIKzsFPnynlJQkAfCkhOY1pUAFgByc8oxGKBdWainIIuzX7++NpO4rMS6Zj5TUZkjvoqhNd37od/hyMQntS0oC8q1ZZgBGp7L0XcEF6E6sYrHLRWMVwyf2srtsHZ6xpMIgEA0SWF/S0V+JdH5Su3hFJQJaf4wmq7IIN0rYjQghxaNBwjgykoTnMt8oLlVFblNCQB/cQ8rPwY7V8HI0CQDufoUi5HMwQwSTqrN4ggW21iRfCVqByrl3OXIM1P6ktkOllaRDIkKkABSCkqqKgk81MWHnRxGdUtKlXcRnOlUouh6nK31MaRK3o/j94C9JpfZR5ekLH06wSU8z5fvCA5+kPciFmO8bJRhPf9I5l9vEkceDYcRWlOXfEZfnD1Khk06+ffFQqYoQ0B+7f3eHENfy/O0R5n7vdopNrpVtHoPQeWP0wzD5lKpu7B+5owmFw6lqASCToPvHpnRdATh5aWDgK88xd/F4z+t6PH0RoT4fin1jhNKt5/vDVJfYv7pyhxQKOGo0YLLOOX0hRF+nOw8oUMLkjjsszEJOGYKUa5nvy1gni+JoQ2SQFUuTl+xeAWNwwC5dKZhcH294JIkvofI+bPSL0nbsvpCrTDI8V6+KIZP4yJn+Zg5KyHqoIU29VSqRJ+k5X/ANJ/MOGD5Nf5R91QaJSk8QSGKcFh0lNQQlAY7hpdD+YnPGZpp1EptQyT/wDmJhgxsAK1ZP2N4eiQnx70/YQaGw5U9ykHD4YJUoA/whqbuCK84o9I+ELUVGQgAdkFiEgu/wDMWCnax274NYuUkZSDXOlrP8XdFfiIKZi5uc5UoZSDb5iSxYEl9aesFtgjB8Q4bMKgksFJLKtQ1F3ZtzGolpTLMpNJo6tRUQwDOkMMzOBmu+ppAXjE6W5DMsVSiYFZl7AJKajbMdb0izhMEo/xJwQUywk9WlRKXNkl1Go1CaUaHJy1D87aDH4nCACXOnqSuYlJQkSs6WzKAqMwyKa5DNW9hk/jEuWMkxbzPhUQSQirM6nZgGvV3pRrvE8KieZcxSClSUKMvqwGdKFEJKKABJAIY6NrHmv+Hkhy5t7rFZYSdDHLbbK4/IlEgISsgMM058qhYlgAf9rp52juD4wVlImLTLCmyhyosfla4Gz2HhGIThF6dnuv5mIZmFWC7l9DE8cT3Xo36uWAsBUxcpxmMsJUpDGpXLICwzCozW0iQ46SZbSlpXlOdCh2VsElwUgZwwcktZ20jznEYpaMsxBKVjUE0b946OL5y6mSp3LUSo6k7F4f8y5PSU8LMwTDOQkJYFSgW7PMEDMS7VY98dk4dQdXVoQUsEKoFhmcqANDah5RlsF01mpUmXMQlcp09gvcEdpKhUF66/UxskzhM/iSznlEOA4IS57QYAO3c9bmIylnpyyo8RxNIDK7nUycxuwHIu/3hTJgIT2kqpoxbl73gdiOIdtgmQUOx7KVZWqCH3ZVW77RJIx4mqIBeta0GoDCie4BjXeJsUsIGzA39i8C+kSeynYQWRLAPjdn9YGcaIKARZ/zCnorGY/h6pbE2UHB77fRj4iLXAcZLkKKpktK3YJKgDlZ3KX1tXlGzVh04qRKlJAfIkKJIGUiuZ2O/ewbVo0vBcNhHMsYWUQU5M2T5R3ks5Lk3Orxtj2jK6eQ8VmImT1LlpypLUAADtUgDnXxMDcQlo9Q/wD6FwGShMqfh5fVgKEuYlIAFQcq23cMd8wjz2fJckAg09vD8ol3A0B7Xhq2FHc6nQd0TK/lTbUmj/gRBTTxJsO4axcKoW3jrvpSEpju8XeCJBnJKg6QXO3J+X2iqmNV0T4fLRLVOmgKDOHFgDVnvXbURp8OokO2UkktQAVt36+cAMBPdISeylNSHAcuosDVwDV6VItB7BqdLlwalwLeH7RzZNYskXc6b/j3WOhvHWn31iDCzQxJLlzdnFqd3fFgEH5h4Vb8RId6s7woaZSNh78IUMBvEMaVKQQB8Q1JPv8AEE5XEi9gT3kv9bxncU/ZYg9ofMS0EDM7TaQ9pE1cQu6R3s/v9ojHECAKC/8AKn1eKCpj+w0NWbWS3MDyg2NCX+Jb5a6skN+0NPEl7vazd2g5wOE53YuORf0EdKhV3+vrSC0ad4jiFEAupwoMav8AFaM/0x6QTAVSEqpTPudQCdmag3gziyCBcVFSKXGl4znSDDBU1XYIcJyqAoqgBBAHxD7Q8fexTOAhKUlau0bkli2zhV+54LY7jpDS8hCEqBXmBzJUFPQJLBJbV/vFfBYVeROQZSkMEqd5m5Y6adzjeDuCkyUKC5k0TJqqTEJaiQCHOWxsG/EPC/8APYy/6jklYydYhiAyqVDMM3iw+pjLY6XK7QC05gogUowLVNQk8jGkwmAThRllqzIWE5kzSbKp2SkVUkP43o0BDipiJhOZWWWohJQ5SlNWIplsTWttYr7+z/S+f/gNipSpcwIKRXfX8Q9UkJSSSCdR9hWnjBTi+JM5QUJRQsAhCisEqTmJoWd3drbVgZiULyBFlFyWD00zjKK3Lj+aMWuwLHyaB0kA/MBQd50gVicLluGe3PuIvGtRw9SgAotQ6P30agaKy+FqlKSvN/DcFSSxBati/IVs9I2wy70zygtwThmGRLSmZJzrSHUVVclnSBoHMUJ/FDgp5RI/ylDMAty1VApCrkOk1NbVN4v8GmFQJVc/n+0CeM4Bc1QKElRlTF5gEvRSkkBhUi/c/MR1fXGcWWNuxyVjMPOzUShS6qCzR3DgZVUNORprEsjC9QWXlIPaTlBcaF3NeR/EZaX0dnkZgwUakKoQ4N9AS/1ixg1TkkSys/w6AO4SDcgfKPK0cVk11W22uVj0EMCrvDU9/aBnGMSkoAsxMMmrdgS/01vFDi8+mUF2bSIxVYOcOly5ktC5SurWlIz5R8Ryt20/NqxbWNrwHCsEqd3Sx7wa91RHk/DZE2WoTJICipJzPRkkh9e7yj1bo3O7KAfmQlQ78tY2w9Z5+K/S4BWDnhVsjjvSoKH/AIt4x41iV6f9o+5j17puM2CnVKcvVuRt16UkeSjHkM3KPhHmQe+0VfSx8VZiCbnw0irO20H1MEFzR+Ygmys1dYMRVERqeAcOzKWlRCJksWNLMzW/qfWA3AsMVT0JOhzGoFBqH8I2fFcKJE8YlIdCcomgVdCgBnBNyL/2gzv4MZ+iWA4OUnMVgCoKQXevxAEHYb98WcAsZLgs4IetNS3K8S8JxiMUgZSQMzEA2e7vVuYIqfPMYItVOpc3qeehjnrVqZmDQpTgMdRy+3nDzKDdhLVOg+u4gDOx6gBQkC7MWf6w6TjlEDKqhGtPZg2NNBkO0cgN+qVv6woNjSnjZlEufnT837fWL6gk1B31KtudIG440S5AOZLdofi8WlEkWB/5lrbsB+8NKUkaE+CQP/IwxSnBYsdnG3LSEQz0buCR6mHBY3zXso1/4hhAStgJBSghtSXAVtsA31iZaTYjXX8lcOUkf6ie5VeXaMcoC4bb5R6AmC39PSCfNZqBswFGuT/pH3gkjDrUSQQBQAM5F39m3jA7HKoHcdpP85+bwg5g1KKbEVagHk5fnCpxRXwuWDnrmuKgV5a111ip+nZCyAxIUakhyAQ5Ld1NOcaAEO5SWavZ9vFbjeJQMPO7JHYUEkg/EQwLnVyKvBPTLhnFpc6QkElUxJOZiUEPoC1XYWO+8PkYaYDSZSjPLSotqCp6vXzMUeimBEqUsrqorBev8ov4lUEzjHVYtuKa2poa/S7xX0vK7LGamlXF4clVQABo3/dRgknW+kVwlCRmUWU7lmclrMSXt+8GFkKvVnapvX3WKSJIzAnIpBbssKNrzqzClBEQ1OWUTCQ5J1FQGOgWGS/jEeL4eGqCQAMuQu7EEggijs199YNYfDByKMRUE/cvTx0iOdh0hwEv408RVmpDDNcOnJQVFakpDn4lAVezqN4tYPLnmZgrKSS7Ok7M1SG22iHi2BlpUQtKWmkMoguFmtCAzP4+cEkFADKFQAHApajZeQd67mOr7Z7xmmWE1ahCUqcpUdQwJAD6kFw7t7MDirPPRLTmUVOO0fxQD8VgylCQRlSDQVSxejsc1GtbUxCcAouqWEhRDOUtTViHvZ2Fo5o0G8N0VlkMuYc/IBvDUt4RjOk3C1YZWRTVdiLKG9TeD2FTjUpKTMlv8pYkts5t9YjxnDZ88JTPyqAJIKVVHibA7DbSCaHbEq4ssICL5QyX+Xu12j1/gAcS3opI+xpGGn9DgfhflUEej7xrMJxLqpw7Lkucrs4ALkeH2jSZSIuNo90r4OZuDxaU/H1ZIbVmWG78hTHgJlp2ePeJnSUpTSSSAMpUVMAk0qADmHk3r5lP6FqLDrFM1KFQPO7gWvFXPH8KY1i1oL8u7lHUJUDWo9I2A6FFI/zHejFJH1B5RGroi9Cqo0IIB7iXfaDnBxrOSJ5QQpJZQsdfBovYzjKpyDL+BLMWLk0DJL6E1OsFFdDwkOVJTzJJrvtEeJ6HzUpJBSruLC3c8LliNUClYtQZCWTo4oahmppBpE0kMPGn4gcjhk2hDEC7V9IL4LDHLXMxuwACaXzEF3rvCz0rFZkKoGV4/sYcV6guNa1puYFCWmgWo9YHDJSrTcXVTfeHmVnopakbMlgrYsX5RnxXtfz/ANXmfzCgeUKFGX/xEKHobFceogJt8SfmDi9WAtFkJ5BXPtL+qqQQxeDkhFFqehDNd+QjmFCUg505y9CSQ3mYjlC0oBA2I8Ej8mJMpP7FR7qD3SCyccGIShI7g/2iNeLWfmPJqQuUGlJODUfkPim3/OJpeCU5dQHiB9Ew9S3186wj70g5waV8XgQwYglxdyOd7wWwuOTJTkCQdbC5/tA6eSw0qPWKXE55Cm5QuZ8WlRxV/kT4h4g4rPlTpakzJeZNyAWsxuKwDkzCUhi1K8oszMaQDLIdwRmfcXaF/QcR/BTZYlZUpDZnqT631iL9SXLIQ/NR+9oC8LxOQdoHK9C3vaJgkqU+ii/h7EO/QcRYdoPfWlvMjeLEiSTYP4t6iA2NT1agEqL3rVq1hk7iM1LlC/INpsX5wT6FrvQ1MlMHKCS4AS9b3FhDjL7TBCnZ3YsNqvflGfRxuaB2lPzsfpHf/Ui7lIs2w5Gz074r+kPjRPiXDutCUA5WUCwl5i4qLqoH15QVOHASlBQSkWewptuYB4TpCsgHICSal2DbjU84jm9LTmI6oEAt8e2r5YfItCpTJQADLCQ9HTlD3obPFgTJVLAmg7PLduUAJ3Soqp1dHrv68olwnGAW/hMHd2FYXODjR9C0MCMn/Tq3gmHhaXbsvf8Ayz5PlbwiGTiUkFQUG77eBtEB45JTQnX+V/GHyg1RCXNSoUEs/wC37iBU9Kps6VMSmSEyyrVfaCgxdkMaW56xNJ49IVQLY8wR6houpxcs2WPP20PlC1SxiUrlqB6tLgiyie9meH4VUlKQlwGuwmA0FywFWjjJNjm8X311jq5b0pD6BPhlPVJ/5H0EVp6sIfiANRqv8+3iX9HQh6EaARWHBJfPzP5hkH8QxuGStkocUZTrDXeh8vbRWkT8OVVlOdGO+g2DcoJYjgMoscpYC1/pvDJ3CkpScqQH1LPbcQjDFSZIfKhtX27zRx3RVnolqSKKKgbuzMz0t484vy8JUdq9yE0HeSwbTvaI8fh5UlusOdSiwB+jAad8MHp6NYKaUlUxZWWcocB2d1U9nxiRfRTBoNMQpL2Byl+4N6Q/B4wJBSm5IZwwHKlhE2KxaJY/jFAJOmpbSlTAEA6KSP8A7H/aI7D+sR/r/wCmI5BoAE+w7xqT6RN7p+VVhs5NNbjWJijevP8AcxyLNb3WHBPst5w7If7x0AN7+0ANUqnv7wge71jkgkgw8ytoAinVtv8AeLGL4EqZK61LliaVPkwhq008fvGw6Pj+ABzV41jX5YzK6qcrp55hE5eyr35wRXJBDAb+9o1PFuAhYKkPmaxzKflVYAgDicMrDqSVpAFk6O2lFKgvyuN78OZyxJipATJSnQdp/CnqYFrmhmEGZOZaSZtezQFtqFxzaM9icOpBY77j7GD7T9gw/wATdQtXaCFEbhJ9QIYZuhirlPjDVIMYrKcYrrrFxUp2AvD04Vi2sOBLhpKinKktTbTUe94iRw1SlqarGsX8CKRawUt1L2J9+Eb5z/jtEvajLw8tLuxIvQ31jk3FFTUHh79vFzFyilT6dxhnU125kX84w2pEANXI8ogxUoaWggvD7l/CK+KlU8YRlJwqMiXuRWJv8IJLIBKjEZUAhNat9oP8KuFe7GLwnKpt0ESej08EKCOzqQR9HqfCBs3iigo5VKymxzEfekehYzFply5ih8iCEeTP4kgR5kURX0xmPhY3folI40ujrIHOsXZfG1D/ANzw5RmlCGKHnEzKxWo18rj6qUCgdqRLM4gmYlu0k0Ov290jGyJxSRUgePpFsY8kgDxO/wCIrnS4tJ16MoDVbUnltbeBHFsPmb+I2zNvd/drRyRi81wBE5Yh6n3/AHh86Wg2RglhQZRuPir4++UH5c1aUDMkTO7TndjpaKgSp6UPKH55hq8E+lGl4Ykfyny/aFFPrpkKH/QuIdMNu8axYKtvfnEM23jFjJWMVGvDvSHhG0dRJJEARpHL6Q4+/ZizLwsSowwEVxoUJ1ve8angWIAl5Tdyw5X+8BJ8kAeI9YJ4RYSCo7/ikafHrJGfcHkl4z3SrCPlmVLBgNB4c4L4bFhW0TYiQmYnKqojrykyjOdVlpCnKQbKI50DVbzg3ieASlmxHc33EB+KJVJmp6tLgMd6beYjWRnjJluWKu52BzujEsj4lClLfWlYBzuH5Nc6QWBZn3I5aRuGgXxLDhrUA27on6fLHXQmdZRYdwAw7795vHGAomnv+8FU4cBJPv8AaB2IQxMcuWNkVsyVKNWEIEoOxqfOIl4pYWyXYGJyCpzzi885ZqBOMd2agExCSVFzWGqS0SIjHdVL2c/lFfFijc4sACK+MNIFh0xcarg6XCOSR5kRk1Eml6xsOCqAQgasH8hGnx9Tl4j4wr+FMJ1AbxWn8GMeqNjxcPKmPol/X8xjVQfX0YeOX5QwiHGOGM9r0YUxzLHSI6k7iGWk8mw3gvJS6G5QCSpjS0HMEXQO6CFpIqcHoIc72+8cQNDD3itgoULNyhQ9kGzpRDd8XpUneIsUpyO+JitoJokoDQ5M1oqde9vpWOdo7D+o5fWHygW/1PlDDitoroQNVvyH5rBHBSZZAP3hyXLwrZFVcwln3+8XTMLgjfwtAadnTMKTVidvOLcjF9kJIqHLvzMPD3sUSw6wmzh9awews5wIy0lyXg9giwjowZ5CYXCzRChTw942SkzRBi0uk90PeEYVmwzmKVlSzm9j4QPmVV75Ro+IYTMze/IQLm4I52A2FvxHLn86uUPUkDvp6QxPv6xfVhDlJIq48naK+JkZVEej7bHxjG4U9olLc+XpDW2iFJq3vzh6TEKx9SgxWxy6CJs0Useu0Joq4bEhKgWeNbw9BzUIbdxahjFAxeweMm2StQo3xK+xi8LIMpse6SzwmUE5gSsi1aAv6gRliYkxy1lTKWVNuSW5VtFYQs7yuxjNRJmENUoQxo40So/NHHhhEcIhg/M0GsAr+Gn3rAWQUg9pJV3HL9jBrBKSUjKnKK0d2ruYNJtWs8LOIhVCeGSbPCitmhQyORhySHrXmPURcmShT8j8QoUVITvVpANAabD7QPmFSiWJA5E7naFCipIVdkpv70i6JmUpFoUKLnUKuT+0oHl7vDRKdXg+nLmI5CgsC/h5ZG3mPzBDC90chRtE0TlGJI7CjWIchR2FADSmIUyav3fflChQtBS4ph3AYb6KOo2SWgVOwCyXAV4S/wBhHYUZ5YSrlVZ2AUGzFY70/vFZJL5S7iFCjm+mMx8aY9nlEU+ISCSGa38wHqYUKMtLVJmGKbt5g+kPlIIGYep+35hQoQRTDmLn7/dzEZTChQjcaONChQG40IphQoAa0FOF/B4/iFChwqukRwiFChpccQoUK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2" name="AutoShape 14" descr="data:image/jpeg;base64,/9j/4AAQSkZJRgABAQAAAQABAAD/2wCEAAkGBxQSEhUUExQWFRQXGBoaGBgYGBoaHRgcGxcYHhwYGhoYHCggGholHxwYITEkJSkrLi4uGB8zODMsNygtLiwBCgoKDg0OGhAQGywkHCQsLCwsLCwsLCwsLCwsLCwsLCwsLCwsLCwsLCwsLCwsLCwsLCwsLCwsLCwsLCwsLCwsLP/AABEIALgBEgMBIgACEQEDEQH/xAAbAAABBQEBAAAAAAAAAAAAAAAFAAIDBAYBB//EAEEQAAECBAQCCAUCBAUDBQEAAAECEQADITEEEkFRBWEGEyJxgZGx8DJCocHRFOEjUnLxFTNigpKTorIWQ1NUwgf/xAAYAQADAQEAAAAAAAAAAAAAAAAAAQIDBP/EACERAQEAAgMBAQEBAAMAAAAAAAABAhESITEDQRNRIjJh/9oADAMBAAIRAxEAPwAFh5rqVomlzqz+TN5w6YvkSoaVD7eFPWNTJ6JS0hQSpYcv8SSLf0h9vCOp6KBlHrlEqqaPr/Uwjl3FzFlWzA59WoHaz71ItWLYxSUy2QMoap5ix+n1i5xbg3UgKzlSSQCMoBHMB70jP8rgGrPWlG5a+UVMhYkm4lSqqJKiK8gDQe94gXLJLpooeR/ESTZbsRStvfhDkpNKesGyM/UMoukjWldOWgNIto4gVMLgG1PDxdoh6sPzHrvXw9iIESyHHPyfT1g9EjQ8M4qzPYbMo+sbPhGMKviCykgVZQ0FB3fmPOcF2iB9o3fR3BukMVeJ0FiA9A7+MXinTXSkj8RJEMhBAuY6otrYGNS0dOnBIJUWAqY856QcUStZEoEh1OVMXclmBJdno7aRquLJVPQ2XKCQyioCxclhZLB6n7GMpi8LLRlAdRd1KIIFNAdXYl9m5xh9bb1+FQQzVBysUBok68qaG0RqUwClEJYVGvmNvtE+JwxXmUEgFAdu0ACTQahSmqwAgNOSQTnUSRRSQ4ILEZS48aPYxlwtLS8V0Jej2Fhv4w04h9QzfWIpEpSGSkhShswd9CPm0irjZUxK+0GVRwKMBRlBr0u+lYUwPS6Z4KXDvbnu421i1JkJWkuFHx5bfiKeGQLkVsCWY8+Y5vF5WILMGJ7vO2n5icuvC0nlYdIFBbx8HiJSlA6NyGkJC1fMAxrU+ukdWqgNBoDGYRKUVFnZqsBD+sp+S7x1D7ivvSGoQT42b7tDDqptG+jl4hnKzV9Dfw+0dmdkPfSxveK02akBSapVSlS/4hyB1CylqnL66ViZBOrD370iGUrMDm03hyJliXYb6mHoLKnAB8nLesNTO7Kkucwqwr4iKOKnAqJLu9Af72tFaXO7TmwcQ5iNCKZz608vzEy1v/qG72OxihOmgJBZ0qZxqD3wzBTSVgaGjQaGhIZRcDwcQ+VOaof19YpSu1V3BdgBfuhFRegFKV08IWgLfqZn8ifMQoFdZyH/AC/eFC1Q9L6oWe/5h2QWah96QyQkkAm+vI6vHUMQ+nJtOcW6wTpqAMOlTO0weiq90YqT2hmDO1f29PCNr00S+Es/8RF+RNC1qRgZ2NUlQYDtAOLWoBXkB+2umPib6vS0O9Df20RFZBoLNRq1fSLGEUSkO4N1DmS+nfFhGIWigNHdJGn99rWhlYoKUNQ9nFQReo0IoX0tqYt4cJLzCHQHBJ/mIoABU3r9oryuJr61SgtKFqHzDNqaci5HsQZ4dml9qYTmIFFMAlw9mYhyWOzeKtExDU4kAuA55/YCg92jYdHeMrp1iqH8jlGfw/FFKUZa5YCQ/apYEClNbwUGPFOykf7Q/m0HOwuO26m4tKQyi23OA2O4rkVVlcjXaAiuLksC1BTsu3K0Usfjgx7I8jDv1tLiMY/pOSj+HlSprsDTYeMDuD4P9TM62acwHyrPxOagN8IqeUZmZPd2gpwnGKRbTQRPLvdToRxUplFOaXLqUJQmYewCO0oaJSBS1STeAErDoC86lKKEmlXUosASD8z3DkCCnFOK52Kw7WfTeBUvFJJYiC57HEV4VhkF+uISQklJlhNVLGb+Iokh7CtuUAMfMShZUCkl6hiwNPhc1Ta+9hGjlTpRHaQH5FQ9FCIMXhcMQpXVjMxYhanFDuo8tIXL8P8AnazKcS5JAzGuUnQuKt9onlg5nUcxOutrAaCDUjhknqsyZai/zKKg1NQk5aQLUKsAw30A0JLsPbRFv+JywscXOqAlxHErSphmUTyb80juHxuFSsArKtbMksbEsSQWNmoRGrwsrDrQCiTLDgqYh1GuV0rScwTQ7vsKwWWHPnazS5nmRWooIj/UkMNH0JrSDyOj+YqzJWlIV2Sky1dnVwVA5rUbXzpq6O5nKZ7N/wDJJWjemvnBofzyCFzO1cmr93neIZoPOrXvBE8DnF8ikTAC1FAbVZbUiLF8KnymBQa7Msb3SS0ETxsVpLILGzjY/UmI5+NFAlJd+4cqC/7RFiJagoBaFJJsFAh45iMJNbN1cwMwzFCm5VblFaGnAp3JIu51/trCRJDiujW2fXV4pzZjCtH8ImRi2FK83IAPdrFa6GqmWhRIoWBYUZ9vGOpNX+Ei596/mK0mWtY7IUS+gJF+Qu8GOG8BxMyp7CRrMJ8gACr6Nzgp6t8MmYh7WDOWL07tISphzksQ+jNFocBnyxnyhYBYhKhtsR72ihPWLLQQRYNl7nGoiNFZYkM0Hf34woqfqTuPIQoOJaWkoWFKAUpkzWIe4JNPIfWN5wmVllIAoQn29KGBCuAupShMAzKQoBgWKQzOFF3NdIM4VJCctKagka6MYbpVOkSc0gglwFA08a2aMThsL1mIVqEVf+nTzMehYnCGakoryqX+sYbgUvrDNypUqtCASzqNyNxpWHL0a8nAga67Ws0Rz8qHJowuf7QRXgikJLlRdsrsOVkkgUOkCca6pyUkMR8VXAIGharj1g2FZWGCk5SFNQnd+/6QSw5aWmhKpZIBo5SWKTWjio0eHFGwc7m37RxeGJayWrSv1g2y5rCMQlVRV6WYje9h+NYkUw9Pb/jeOSOGTVhSkozpGrjMOaQTmI3YUhk2WU0U73rQ+Rr/AHiKi5Olb2EV58wqVlUwDOC1j3fmJeto2g0f3WGHSwTzu+7tAW1RcoADMok1qBQNehYvHZEzMKO2lNH5XjswkEvMArokU5OTSCPD05UFasxABSnOT2lNdqfSCrxBsS41PiD94rJVUReUc5ZXaNnCmHMkWA521juC4vg5KsqkqUsKDLI7Ndb0A3Y0rDjSTcEeE4GZMDgMN1UHeN/CCicBLQM01iBcqon94Acb451yk/p5kxKQKkFgrZq7awFxcxayAqauZ3kqbnUwaXJprMV0qDhMhmsSoFKWcUSKP4t3GBeNmpnTKoSUgdqWwU6nqWroRT/UHZ4DplhJ7Si9KVJ8QDTxg1waWtypaQGZnb6OQM1j5Q/AucN4XJSqYoyxmXbMHUlw/wDtfTW7mLS+DLWpZw5Eo3UlnB2IDX9WhKxhervUAqLvp2S1D5xm+lnGcRKmAIWUpKQWSWbuLOR+IJluixo8DNWJnVzykCqklRylm/mbsgXJ8osniuFcoQQpSWcJO5IuGcveutY834j0imYhutY10ag2EJPHsknq0S2UQyluHIIDs1ofEPQJ/GsGtAJVKVsCAS71cFJ+t4EL4shSwJEpKAL16uiixJCQlNGtUmMEMQdvrDhjFCwSPP8AMPjA9QRNypyzZ6CmigkT0AIa1FpPaH2h+EXIVQ4gZw9UTQHAP9WzPQR5MqZrT6+ML9STr5D94XAbet4niEhCQetQrLrmCyQdA4qHagp4xSx3S2XKYBKlhVWSQAx7y/OwuGaPMf1Kh6af3jkzGqPzbabAAV7hDmBbeuL6TSAopUFgpJSKhWZtmJarj1iyeIiYcqHAYlR/lA1ez2jxhWPWWrZ/rG56CzSuUsqLMQnvy9rz7cGWOpsStYQhWVSSqnygJ1a+ZNQfPviNWAkTQCQs9yjQNVLE5b8r0hkpSkhnD7sKeEJICaOxPaFr3JjPakZ4enQSgNAUOR3nUxyLBxf9XlCg2XGL6ZKTp9H8Iky2uWsB+NogTNG5MSiaNfT0aLSWJxokIXMoWB1Zi1+yN+6Mh0Y4mnDSCVS5inU5Uk5QzAMTSr8+UHelCSvDKSLlSBVxdQ1Jjz+bxdUlRkzpTZaUUUqYn4gpJSpjyUxrBJs2mxHFkTVpWhaVAXJUtgS7hwnM4p9KxDg5a5ipk0JcFTE3Z9ATcs3gYHjEoUhHVJWrNYLKXKipQrlvoA5JoHJjW8GmGVIm4SYkLMztkEEJQWoUmiiqie0LEBrPBdQfgVNZAJUC6XZ6/e3O0TYTHGWlMxVStiEFTghQcOAAGLgtaC+GEsoU0xAAooOKbpJNbvfnGY4hhgUpSlZAynLlYIGUpClLKnzXTZtK6RV+WUm6ywyx3ZFybxSXNrNASlIZs0wMK0AScvheLKulsnq0yVKmLkXdbkp2SlSjmA7y1AO7EYxS82VSkltUsQe4iCGC4KZiEHOkKUT2VghxpVmf8iJ019HpM7DTSVyioJSaICgVLszA9obHvEXUzMMsCiknVOcgpo5BdJAItGancInSVAKCGPzJV2aXcqse9oK9HsGEKmKmoQpPyqUXGvaCW1bViGibIUwx/wATTpcorQjDtMUskHMtK8lGzMkBmd35Q/jnEShQRKZpQZBIfMp2WQouCXpWzGvahkqYiSZs2UhQmFORAbspKqZg4f8AtGelSJ+HnALQpCwXOYOKhy5S4NNi8E7VJIKzsFPnynlJQkAfCkhOY1pUAFgByc8oxGKBdWainIIuzX7++NpO4rMS6Zj5TUZkjvoqhNd37od/hyMQntS0oC8q1ZZgBGp7L0XcEF6E6sYrHLRWMVwyf2srtsHZ6xpMIgEA0SWF/S0V+JdH5Su3hFJQJaf4wmq7IIN0rYjQghxaNBwjgykoTnMt8oLlVFblNCQB/cQ8rPwY7V8HI0CQDufoUi5HMwQwSTqrN4ggW21iRfCVqByrl3OXIM1P6ktkOllaRDIkKkABSCkqqKgk81MWHnRxGdUtKlXcRnOlUouh6nK31MaRK3o/j94C9JpfZR5ekLH06wSU8z5fvCA5+kPciFmO8bJRhPf9I5l9vEkceDYcRWlOXfEZfnD1Khk06+ffFQqYoQ0B+7f3eHENfy/O0R5n7vdopNrpVtHoPQeWP0wzD5lKpu7B+5owmFw6lqASCToPvHpnRdATh5aWDgK88xd/F4z+t6PH0RoT4fin1jhNKt5/vDVJfYv7pyhxQKOGo0YLLOOX0hRF+nOw8oUMLkjjsszEJOGYKUa5nvy1gni+JoQ2SQFUuTl+xeAWNwwC5dKZhcH294JIkvofI+bPSL0nbsvpCrTDI8V6+KIZP4yJn+Zg5KyHqoIU29VSqRJ+k5X/ANJ/MOGD5Nf5R91QaJSk8QSGKcFh0lNQQlAY7hpdD+YnPGZpp1EptQyT/wDmJhgxsAK1ZP2N4eiQnx70/YQaGw5U9ykHD4YJUoA/whqbuCK84o9I+ELUVGQgAdkFiEgu/wDMWCnax274NYuUkZSDXOlrP8XdFfiIKZi5uc5UoZSDb5iSxYEl9aesFtgjB8Q4bMKgksFJLKtQ1F3ZtzGolpTLMpNJo6tRUQwDOkMMzOBmu+ppAXjE6W5DMsVSiYFZl7AJKajbMdb0izhMEo/xJwQUywk9WlRKXNkl1Go1CaUaHJy1D87aDH4nCACXOnqSuYlJQkSs6WzKAqMwyKa5DNW9hk/jEuWMkxbzPhUQSQirM6nZgGvV3pRrvE8KieZcxSClSUKMvqwGdKFEJKKABJAIY6NrHmv+Hkhy5t7rFZYSdDHLbbK4/IlEgISsgMM058qhYlgAf9rp52juD4wVlImLTLCmyhyosfla4Gz2HhGIThF6dnuv5mIZmFWC7l9DE8cT3Xo36uWAsBUxcpxmMsJUpDGpXLICwzCozW0iQ46SZbSlpXlOdCh2VsElwUgZwwcktZ20jznEYpaMsxBKVjUE0b946OL5y6mSp3LUSo6k7F4f8y5PSU8LMwTDOQkJYFSgW7PMEDMS7VY98dk4dQdXVoQUsEKoFhmcqANDah5RlsF01mpUmXMQlcp09gvcEdpKhUF66/UxskzhM/iSznlEOA4IS57QYAO3c9bmIylnpyyo8RxNIDK7nUycxuwHIu/3hTJgIT2kqpoxbl73gdiOIdtgmQUOx7KVZWqCH3ZVW77RJIx4mqIBeta0GoDCie4BjXeJsUsIGzA39i8C+kSeynYQWRLAPjdn9YGcaIKARZ/zCnorGY/h6pbE2UHB77fRj4iLXAcZLkKKpktK3YJKgDlZ3KX1tXlGzVh04qRKlJAfIkKJIGUiuZ2O/ewbVo0vBcNhHMsYWUQU5M2T5R3ks5Lk3Orxtj2jK6eQ8VmImT1LlpypLUAADtUgDnXxMDcQlo9Q/wD6FwGShMqfh5fVgKEuYlIAFQcq23cMd8wjz2fJckAg09vD8ol3A0B7Xhq2FHc6nQd0TK/lTbUmj/gRBTTxJsO4axcKoW3jrvpSEpju8XeCJBnJKg6QXO3J+X2iqmNV0T4fLRLVOmgKDOHFgDVnvXbURp8OokO2UkktQAVt36+cAMBPdISeylNSHAcuosDVwDV6VItB7BqdLlwalwLeH7RzZNYskXc6b/j3WOhvHWn31iDCzQxJLlzdnFqd3fFgEH5h4Vb8RId6s7woaZSNh78IUMBvEMaVKQQB8Q1JPv8AEE5XEi9gT3kv9bxncU/ZYg9ofMS0EDM7TaQ9pE1cQu6R3s/v9ojHECAKC/8AKn1eKCpj+w0NWbWS3MDyg2NCX+Jb5a6skN+0NPEl7vazd2g5wOE53YuORf0EdKhV3+vrSC0ad4jiFEAupwoMav8AFaM/0x6QTAVSEqpTPudQCdmag3gziyCBcVFSKXGl4znSDDBU1XYIcJyqAoqgBBAHxD7Q8fexTOAhKUlau0bkli2zhV+54LY7jpDS8hCEqBXmBzJUFPQJLBJbV/vFfBYVeROQZSkMEqd5m5Y6adzjeDuCkyUKC5k0TJqqTEJaiQCHOWxsG/EPC/8APYy/6jklYydYhiAyqVDMM3iw+pjLY6XK7QC05gogUowLVNQk8jGkwmAThRllqzIWE5kzSbKp2SkVUkP43o0BDipiJhOZWWWohJQ5SlNWIplsTWttYr7+z/S+f/gNipSpcwIKRXfX8Q9UkJSSSCdR9hWnjBTi+JM5QUJRQsAhCisEqTmJoWd3drbVgZiULyBFlFyWD00zjKK3Lj+aMWuwLHyaB0kA/MBQd50gVicLluGe3PuIvGtRw9SgAotQ6P30agaKy+FqlKSvN/DcFSSxBati/IVs9I2wy70zygtwThmGRLSmZJzrSHUVVclnSBoHMUJ/FDgp5RI/ylDMAty1VApCrkOk1NbVN4v8GmFQJVc/n+0CeM4Bc1QKElRlTF5gEvRSkkBhUi/c/MR1fXGcWWNuxyVjMPOzUShS6qCzR3DgZVUNORprEsjC9QWXlIPaTlBcaF3NeR/EZaX0dnkZgwUakKoQ4N9AS/1ixg1TkkSys/w6AO4SDcgfKPK0cVk11W22uVj0EMCrvDU9/aBnGMSkoAsxMMmrdgS/01vFDi8+mUF2bSIxVYOcOly5ktC5SurWlIz5R8Ryt20/NqxbWNrwHCsEqd3Sx7wa91RHk/DZE2WoTJICipJzPRkkh9e7yj1bo3O7KAfmQlQ78tY2w9Z5+K/S4BWDnhVsjjvSoKH/AIt4x41iV6f9o+5j17puM2CnVKcvVuRt16UkeSjHkM3KPhHmQe+0VfSx8VZiCbnw0irO20H1MEFzR+Ygmys1dYMRVERqeAcOzKWlRCJksWNLMzW/qfWA3AsMVT0JOhzGoFBqH8I2fFcKJE8YlIdCcomgVdCgBnBNyL/2gzv4MZ+iWA4OUnMVgCoKQXevxAEHYb98WcAsZLgs4IetNS3K8S8JxiMUgZSQMzEA2e7vVuYIqfPMYItVOpc3qeehjnrVqZmDQpTgMdRy+3nDzKDdhLVOg+u4gDOx6gBQkC7MWf6w6TjlEDKqhGtPZg2NNBkO0cgN+qVv6woNjSnjZlEufnT837fWL6gk1B31KtudIG440S5AOZLdofi8WlEkWB/5lrbsB+8NKUkaE+CQP/IwxSnBYsdnG3LSEQz0buCR6mHBY3zXso1/4hhAStgJBSghtSXAVtsA31iZaTYjXX8lcOUkf6ie5VeXaMcoC4bb5R6AmC39PSCfNZqBswFGuT/pH3gkjDrUSQQBQAM5F39m3jA7HKoHcdpP85+bwg5g1KKbEVagHk5fnCpxRXwuWDnrmuKgV5a111ip+nZCyAxIUakhyAQ5Ld1NOcaAEO5SWavZ9vFbjeJQMPO7JHYUEkg/EQwLnVyKvBPTLhnFpc6QkElUxJOZiUEPoC1XYWO+8PkYaYDSZSjPLSotqCp6vXzMUeimBEqUsrqorBev8ov4lUEzjHVYtuKa2poa/S7xX0vK7LGamlXF4clVQABo3/dRgknW+kVwlCRmUWU7lmclrMSXt+8GFkKvVnapvX3WKSJIzAnIpBbssKNrzqzClBEQ1OWUTCQ5J1FQGOgWGS/jEeL4eGqCQAMuQu7EEggijs199YNYfDByKMRUE/cvTx0iOdh0hwEv408RVmpDDNcOnJQVFakpDn4lAVezqN4tYPLnmZgrKSS7Ok7M1SG22iHi2BlpUQtKWmkMoguFmtCAzP4+cEkFADKFQAHApajZeQd67mOr7Z7xmmWE1ahCUqcpUdQwJAD6kFw7t7MDirPPRLTmUVOO0fxQD8VgylCQRlSDQVSxejsc1GtbUxCcAouqWEhRDOUtTViHvZ2Fo5o0G8N0VlkMuYc/IBvDUt4RjOk3C1YZWRTVdiLKG9TeD2FTjUpKTMlv8pYkts5t9YjxnDZ88JTPyqAJIKVVHibA7DbSCaHbEq4ssICL5QyX+Xu12j1/gAcS3opI+xpGGn9DgfhflUEej7xrMJxLqpw7Lkucrs4ALkeH2jSZSIuNo90r4OZuDxaU/H1ZIbVmWG78hTHgJlp2ePeJnSUpTSSSAMpUVMAk0qADmHk3r5lP6FqLDrFM1KFQPO7gWvFXPH8KY1i1oL8u7lHUJUDWo9I2A6FFI/zHejFJH1B5RGroi9Cqo0IIB7iXfaDnBxrOSJ5QQpJZQsdfBovYzjKpyDL+BLMWLk0DJL6E1OsFFdDwkOVJTzJJrvtEeJ6HzUpJBSruLC3c8LliNUClYtQZCWTo4oahmppBpE0kMPGn4gcjhk2hDEC7V9IL4LDHLXMxuwACaXzEF3rvCz0rFZkKoGV4/sYcV6guNa1puYFCWmgWo9YHDJSrTcXVTfeHmVnopakbMlgrYsX5RnxXtfz/ANXmfzCgeUKFGX/xEKHobFceogJt8SfmDi9WAtFkJ5BXPtL+qqQQxeDkhFFqehDNd+QjmFCUg505y9CSQ3mYjlC0oBA2I8Ej8mJMpP7FR7qD3SCyccGIShI7g/2iNeLWfmPJqQuUGlJODUfkPim3/OJpeCU5dQHiB9Ew9S3186wj70g5waV8XgQwYglxdyOd7wWwuOTJTkCQdbC5/tA6eSw0qPWKXE55Cm5QuZ8WlRxV/kT4h4g4rPlTpakzJeZNyAWsxuKwDkzCUhi1K8oszMaQDLIdwRmfcXaF/QcR/BTZYlZUpDZnqT631iL9SXLIQ/NR+9oC8LxOQdoHK9C3vaJgkqU+ii/h7EO/QcRYdoPfWlvMjeLEiSTYP4t6iA2NT1agEqL3rVq1hk7iM1LlC/INpsX5wT6FrvQ1MlMHKCS4AS9b3FhDjL7TBCnZ3YsNqvflGfRxuaB2lPzsfpHf/Ui7lIs2w5Gz074r+kPjRPiXDutCUA5WUCwl5i4qLqoH15QVOHASlBQSkWewptuYB4TpCsgHICSal2DbjU84jm9LTmI6oEAt8e2r5YfItCpTJQADLCQ9HTlD3obPFgTJVLAmg7PLduUAJ3Soqp1dHrv68olwnGAW/hMHd2FYXODjR9C0MCMn/Tq3gmHhaXbsvf8Ayz5PlbwiGTiUkFQUG77eBtEB45JTQnX+V/GHyg1RCXNSoUEs/wC37iBU9Kps6VMSmSEyyrVfaCgxdkMaW56xNJ49IVQLY8wR6houpxcs2WPP20PlC1SxiUrlqB6tLgiyie9meH4VUlKQlwGuwmA0FywFWjjJNjm8X311jq5b0pD6BPhlPVJ/5H0EVp6sIfiANRqv8+3iX9HQh6EaARWHBJfPzP5hkH8QxuGStkocUZTrDXeh8vbRWkT8OVVlOdGO+g2DcoJYjgMoscpYC1/pvDJ3CkpScqQH1LPbcQjDFSZIfKhtX27zRx3RVnolqSKKKgbuzMz0t484vy8JUdq9yE0HeSwbTvaI8fh5UlusOdSiwB+jAad8MHp6NYKaUlUxZWWcocB2d1U9nxiRfRTBoNMQpL2Byl+4N6Q/B4wJBSm5IZwwHKlhE2KxaJY/jFAJOmpbSlTAEA6KSP8A7H/aI7D+sR/r/wCmI5BoAE+w7xqT6RN7p+VVhs5NNbjWJijevP8AcxyLNb3WHBPst5w7If7x0AN7+0ANUqnv7wge71jkgkgw8ytoAinVtv8AeLGL4EqZK61LliaVPkwhq008fvGw6Pj+ABzV41jX5YzK6qcrp55hE5eyr35wRXJBDAb+9o1PFuAhYKkPmaxzKflVYAgDicMrDqSVpAFk6O2lFKgvyuN78OZyxJipATJSnQdp/CnqYFrmhmEGZOZaSZtezQFtqFxzaM9icOpBY77j7GD7T9gw/wATdQtXaCFEbhJ9QIYZuhirlPjDVIMYrKcYrrrFxUp2AvD04Vi2sOBLhpKinKktTbTUe94iRw1SlqarGsX8CKRawUt1L2J9+Eb5z/jtEvajLw8tLuxIvQ31jk3FFTUHh79vFzFyilT6dxhnU125kX84w2pEANXI8ogxUoaWggvD7l/CK+KlU8YRlJwqMiXuRWJv8IJLIBKjEZUAhNat9oP8KuFe7GLwnKpt0ESej08EKCOzqQR9HqfCBs3iigo5VKymxzEfekehYzFply5ih8iCEeTP4kgR5kURX0xmPhY3folI40ujrIHOsXZfG1D/ANzw5RmlCGKHnEzKxWo18rj6qUCgdqRLM4gmYlu0k0Ov290jGyJxSRUgePpFsY8kgDxO/wCIrnS4tJ16MoDVbUnltbeBHFsPmb+I2zNvd/drRyRi81wBE5Yh6n3/AHh86Wg2RglhQZRuPir4++UH5c1aUDMkTO7TndjpaKgSp6UPKH55hq8E+lGl4Ykfyny/aFFPrpkKH/QuIdMNu8axYKtvfnEM23jFjJWMVGvDvSHhG0dRJJEARpHL6Q4+/ZizLwsSowwEVxoUJ1ve8angWIAl5Tdyw5X+8BJ8kAeI9YJ4RYSCo7/ikafHrJGfcHkl4z3SrCPlmVLBgNB4c4L4bFhW0TYiQmYnKqojrykyjOdVlpCnKQbKI50DVbzg3ieASlmxHc33EB+KJVJmp6tLgMd6beYjWRnjJluWKu52BzujEsj4lClLfWlYBzuH5Nc6QWBZn3I5aRuGgXxLDhrUA27on6fLHXQmdZRYdwAw7795vHGAomnv+8FU4cBJPv8AaB2IQxMcuWNkVsyVKNWEIEoOxqfOIl4pYWyXYGJyCpzzi885ZqBOMd2agExCSVFzWGqS0SIjHdVL2c/lFfFijc4sACK+MNIFh0xcarg6XCOSR5kRk1Eml6xsOCqAQgasH8hGnx9Tl4j4wr+FMJ1AbxWn8GMeqNjxcPKmPol/X8xjVQfX0YeOX5QwiHGOGM9r0YUxzLHSI6k7iGWk8mw3gvJS6G5QCSpjS0HMEXQO6CFpIqcHoIc72+8cQNDD3itgoULNyhQ9kGzpRDd8XpUneIsUpyO+JitoJokoDQ5M1oqde9vpWOdo7D+o5fWHygW/1PlDDitoroQNVvyH5rBHBSZZAP3hyXLwrZFVcwln3+8XTMLgjfwtAadnTMKTVidvOLcjF9kJIqHLvzMPD3sUSw6wmzh9awews5wIy0lyXg9giwjowZ5CYXCzRChTw942SkzRBi0uk90PeEYVmwzmKVlSzm9j4QPmVV75Ro+IYTMze/IQLm4I52A2FvxHLn86uUPUkDvp6QxPv6xfVhDlJIq48naK+JkZVEej7bHxjG4U9olLc+XpDW2iFJq3vzh6TEKx9SgxWxy6CJs0Useu0Joq4bEhKgWeNbw9BzUIbdxahjFAxeweMm2StQo3xK+xi8LIMpse6SzwmUE5gSsi1aAv6gRliYkxy1lTKWVNuSW5VtFYQs7yuxjNRJmENUoQxo40So/NHHhhEcIhg/M0GsAr+Gn3rAWQUg9pJV3HL9jBrBKSUjKnKK0d2ruYNJtWs8LOIhVCeGSbPCitmhQyORhySHrXmPURcmShT8j8QoUVITvVpANAabD7QPmFSiWJA5E7naFCipIVdkpv70i6JmUpFoUKLnUKuT+0oHl7vDRKdXg+nLmI5CgsC/h5ZG3mPzBDC90chRtE0TlGJI7CjWIchR2FADSmIUyav3fflChQtBS4ph3AYb6KOo2SWgVOwCyXAV4S/wBhHYUZ5YSrlVZ2AUGzFY70/vFZJL5S7iFCjm+mMx8aY9nlEU+ISCSGa38wHqYUKMtLVJmGKbt5g+kPlIIGYep+35hQoQRTDmLn7/dzEZTChQjcaONChQG40IphQoAa0FOF/B4/iFChwqukRwiFChpccQoUK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4" name="AutoShape 16" descr="https://encrypted-tbn2.gstatic.com/images?q=tbn:ANd9GcRBmFahrSAZXYai0ncmuq80a87ZcOJxe8k3Np1kK0tuQq67m3h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6" descr="https://encrypted-tbn2.gstatic.com/images?q=tbn:ANd9GcRBmFahrSAZXYai0ncmuq80a87ZcOJxe8k3Np1kK0tuQq67m3h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816" y="507314"/>
            <a:ext cx="3662311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0" name="Straight Arrow Connector 19"/>
          <p:cNvCxnSpPr/>
          <p:nvPr/>
        </p:nvCxnSpPr>
        <p:spPr>
          <a:xfrm rot="5400000" flipH="1" flipV="1">
            <a:off x="1183429" y="3642610"/>
            <a:ext cx="795272" cy="15784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5473114" y="3660099"/>
            <a:ext cx="795272" cy="15784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9537947" y="3632617"/>
            <a:ext cx="795272" cy="15784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/ Functions of Social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Social Work </a:t>
            </a:r>
            <a:r>
              <a:rPr lang="en-US" dirty="0"/>
              <a:t>practice </a:t>
            </a:r>
            <a:r>
              <a:rPr lang="en-US" dirty="0" smtClean="0"/>
              <a:t>has at least four major objectives, namely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Empowering </a:t>
            </a:r>
            <a:r>
              <a:rPr lang="en-US" dirty="0"/>
              <a:t>people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or </a:t>
            </a:r>
            <a:r>
              <a:rPr lang="en-US" dirty="0"/>
              <a:t>Enhance the </a:t>
            </a:r>
            <a:r>
              <a:rPr lang="en-US" dirty="0" smtClean="0"/>
              <a:t>people’s capacities to resolve problem, cope, </a:t>
            </a:r>
            <a:r>
              <a:rPr lang="en-US" dirty="0"/>
              <a:t>and </a:t>
            </a:r>
            <a:r>
              <a:rPr lang="en-US" dirty="0" smtClean="0"/>
              <a:t>function effectively;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Linking </a:t>
            </a:r>
            <a:r>
              <a:rPr lang="en-US" dirty="0"/>
              <a:t>clients with systems/needed resources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Improve </a:t>
            </a:r>
            <a:r>
              <a:rPr lang="en-US" dirty="0"/>
              <a:t>the social services delivery network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Promote Social Justice through the development </a:t>
            </a:r>
            <a:r>
              <a:rPr lang="en-US" dirty="0"/>
              <a:t>of social policy </a:t>
            </a:r>
          </a:p>
        </p:txBody>
      </p:sp>
    </p:spTree>
    <p:extLst>
      <p:ext uri="{BB962C8B-B14F-4D97-AF65-F5344CB8AC3E}">
        <p14:creationId xmlns:p14="http://schemas.microsoft.com/office/powerpoint/2010/main" xmlns="" val="119764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1834</TotalTime>
  <Words>196</Words>
  <Application>Microsoft Office PowerPoint</Application>
  <PresentationFormat>Custom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Solstice</vt:lpstr>
      <vt:lpstr>Goals and Objectives of Social Work</vt:lpstr>
      <vt:lpstr>Dictionary meaning of Goal and Objective</vt:lpstr>
      <vt:lpstr>Goal of Social Work</vt:lpstr>
      <vt:lpstr>Slide 4</vt:lpstr>
      <vt:lpstr>Objectives / Functions of Social Work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Imran</dc:creator>
  <cp:lastModifiedBy>Imran</cp:lastModifiedBy>
  <cp:revision>23</cp:revision>
  <dcterms:created xsi:type="dcterms:W3CDTF">2012-11-13T04:09:44Z</dcterms:created>
  <dcterms:modified xsi:type="dcterms:W3CDTF">2020-10-16T10:52:45Z</dcterms:modified>
</cp:coreProperties>
</file>